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70" r:id="rId4"/>
    <p:sldId id="271" r:id="rId5"/>
    <p:sldId id="273" r:id="rId6"/>
    <p:sldId id="260" r:id="rId7"/>
    <p:sldId id="261" r:id="rId8"/>
    <p:sldId id="267" r:id="rId9"/>
    <p:sldId id="262" r:id="rId10"/>
    <p:sldId id="275" r:id="rId11"/>
    <p:sldId id="274" r:id="rId12"/>
    <p:sldId id="27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73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1"/>
    <p:restoredTop sz="96405"/>
  </p:normalViewPr>
  <p:slideViewPr>
    <p:cSldViewPr snapToGrid="0" showGuides="1">
      <p:cViewPr varScale="1">
        <p:scale>
          <a:sx n="127" d="100"/>
          <a:sy n="127" d="100"/>
        </p:scale>
        <p:origin x="176" y="224"/>
      </p:cViewPr>
      <p:guideLst/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282D172-6B50-474F-9A4E-0050A10A25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6A41DF-A713-4353-63F5-6AECFD5AE1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CD7E2-FE0F-814D-9E49-88DD6C2D6F07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E6D4FA-F150-0FE2-6628-93C8D497E6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78A7DF-C1AB-8EC3-DADA-8E92633B0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8A467-9306-0141-81B6-E43BB2AC7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297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23F8C-95DC-AD40-8FAE-7197A123B1E5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79663-0505-974C-99C4-F9BF0AA3E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077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634E9130-A543-B59F-738C-FBD3D39F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28" y="1995055"/>
            <a:ext cx="7886700" cy="85110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b="1" i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Kliknutím lze upravit styl.</a:t>
            </a:r>
            <a:endParaRPr lang="cs-CZ" b="1" i="0" dirty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ástupný text 3">
            <a:extLst>
              <a:ext uri="{FF2B5EF4-FFF2-40B4-BE49-F238E27FC236}">
                <a16:creationId xmlns:a16="http://schemas.microsoft.com/office/drawing/2014/main" id="{601C7333-9978-CDE5-B714-BD92C0CB68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93675" y="3381318"/>
            <a:ext cx="8111557" cy="439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cs-CZ" dirty="0"/>
              <a:t>Jméno prezentujícího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3" name="Zástupný text 3">
            <a:extLst>
              <a:ext uri="{FF2B5EF4-FFF2-40B4-BE49-F238E27FC236}">
                <a16:creationId xmlns:a16="http://schemas.microsoft.com/office/drawing/2014/main" id="{77F36FBA-D1AB-0CB7-DC26-C920F78F0CC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93675" y="3889385"/>
            <a:ext cx="8111557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cs-CZ" dirty="0"/>
              <a:t>Název akce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4" name="Zástupný text 3">
            <a:extLst>
              <a:ext uri="{FF2B5EF4-FFF2-40B4-BE49-F238E27FC236}">
                <a16:creationId xmlns:a16="http://schemas.microsoft.com/office/drawing/2014/main" id="{6CBDC4EF-DD81-B22B-C685-EC59FB7B149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93675" y="4727803"/>
            <a:ext cx="8111557" cy="439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cs-CZ" dirty="0"/>
              <a:t>Datum</a:t>
            </a:r>
          </a:p>
        </p:txBody>
      </p:sp>
      <p:pic>
        <p:nvPicPr>
          <p:cNvPr id="25" name="Obrázek 24">
            <a:hlinkClick r:id="rId2" tooltip="CC BY"/>
            <a:extLst>
              <a:ext uri="{FF2B5EF4-FFF2-40B4-BE49-F238E27FC236}">
                <a16:creationId xmlns:a16="http://schemas.microsoft.com/office/drawing/2014/main" id="{2617FE4D-146A-8C6B-D05C-ECA7DA0038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2905" y="5445381"/>
            <a:ext cx="1219200" cy="419100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07EEA22-E929-0C20-DC8A-D68900E11A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028" y="6087451"/>
            <a:ext cx="3138968" cy="449512"/>
          </a:xfrm>
          <a:prstGeom prst="rect">
            <a:avLst/>
          </a:prstGeom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78A3432-A5AB-B376-0FEF-64CCB9D98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027" y="251790"/>
            <a:ext cx="4719369" cy="8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7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(velk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634E9130-A543-B59F-738C-FBD3D39F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18" y="457338"/>
            <a:ext cx="6928387" cy="85110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 b="1" i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Kliknutím lze upravit styl.</a:t>
            </a:r>
            <a:endParaRPr lang="cs-CZ" b="1" i="0" dirty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DF53115-1874-EB1A-ADBC-E23D58E2A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0288" y="339463"/>
            <a:ext cx="1163527" cy="668854"/>
          </a:xfrm>
          <a:prstGeom prst="rect">
            <a:avLst/>
          </a:prstGeom>
        </p:spPr>
      </p:pic>
      <p:sp>
        <p:nvSpPr>
          <p:cNvPr id="3" name="Zástupný text 3">
            <a:extLst>
              <a:ext uri="{FF2B5EF4-FFF2-40B4-BE49-F238E27FC236}">
                <a16:creationId xmlns:a16="http://schemas.microsoft.com/office/drawing/2014/main" id="{34529DC1-1F30-487E-D0A0-B53A44BFB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1609333"/>
            <a:ext cx="8050605" cy="4530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4365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(zarovnan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634E9130-A543-B59F-738C-FBD3D39F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18" y="1324386"/>
            <a:ext cx="8147587" cy="85110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 b="1" i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Kliknutím lze upravit styl.</a:t>
            </a:r>
            <a:endParaRPr lang="cs-CZ" b="1" i="0" dirty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DF53115-1874-EB1A-ADBC-E23D58E2A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0288" y="339463"/>
            <a:ext cx="1163527" cy="668854"/>
          </a:xfrm>
          <a:prstGeom prst="rect">
            <a:avLst/>
          </a:prstGeom>
        </p:spPr>
      </p:pic>
      <p:sp>
        <p:nvSpPr>
          <p:cNvPr id="3" name="Zástupný text 3">
            <a:extLst>
              <a:ext uri="{FF2B5EF4-FFF2-40B4-BE49-F238E27FC236}">
                <a16:creationId xmlns:a16="http://schemas.microsoft.com/office/drawing/2014/main" id="{34529DC1-1F30-487E-D0A0-B53A44BFB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518" y="2338466"/>
            <a:ext cx="8147587" cy="3801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9240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(text, objek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634E9130-A543-B59F-738C-FBD3D39F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18" y="1324386"/>
            <a:ext cx="8137467" cy="5180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 b="1" i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Kliknutím lze upravit styl.</a:t>
            </a:r>
            <a:endParaRPr lang="cs-CZ" b="1" i="0" dirty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DF53115-1874-EB1A-ADBC-E23D58E2A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0288" y="339463"/>
            <a:ext cx="1163527" cy="668854"/>
          </a:xfrm>
          <a:prstGeom prst="rect">
            <a:avLst/>
          </a:prstGeom>
        </p:spPr>
      </p:pic>
      <p:sp>
        <p:nvSpPr>
          <p:cNvPr id="5" name="Zástupný text 3">
            <a:extLst>
              <a:ext uri="{FF2B5EF4-FFF2-40B4-BE49-F238E27FC236}">
                <a16:creationId xmlns:a16="http://schemas.microsoft.com/office/drawing/2014/main" id="{E628B866-BAA4-CD10-65D6-2EE02B059394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71501" y="1996750"/>
            <a:ext cx="3775977" cy="1530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9AC423BE-0BFA-2E83-3F77-7AB02C02493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72000" y="1988101"/>
            <a:ext cx="4039985" cy="41133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/>
            </a:lvl1pPr>
          </a:lstStyle>
          <a:p>
            <a:pPr marL="0" lvl="0" indent="0">
              <a:buNone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Upravte styly předlohy textu.
Druhá úroveň
Třetí úroveň
Čtvrtá úroveň
Pátá úroveň</a:t>
            </a:r>
          </a:p>
        </p:txBody>
      </p:sp>
      <p:sp>
        <p:nvSpPr>
          <p:cNvPr id="7" name="Zástupný obsah 3">
            <a:extLst>
              <a:ext uri="{FF2B5EF4-FFF2-40B4-BE49-F238E27FC236}">
                <a16:creationId xmlns:a16="http://schemas.microsoft.com/office/drawing/2014/main" id="{555A569D-4ACF-F2DC-1FF9-495D30801A6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1499" y="3681328"/>
            <a:ext cx="3775979" cy="24288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057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(text, obráz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DF53115-1874-EB1A-ADBC-E23D58E2A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0288" y="339463"/>
            <a:ext cx="1163527" cy="668854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FAB37FC7-0486-3FF2-4C81-C68118C9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03648"/>
            <a:ext cx="3657601" cy="1074731"/>
          </a:xfrm>
          <a:prstGeom prst="rect">
            <a:avLst/>
          </a:prstGeom>
        </p:spPr>
        <p:txBody>
          <a:bodyPr anchor="b"/>
          <a:lstStyle>
            <a:lvl1pPr>
              <a:defRPr sz="2800" b="1" i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398A406-B962-3F91-37A6-03A783F94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22371" y="1203648"/>
            <a:ext cx="4220401" cy="49358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7F2968C6-743E-DCCA-2AAE-B1C7D50C3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1229" y="2392679"/>
            <a:ext cx="3727872" cy="374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5465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DF53115-1874-EB1A-ADBC-E23D58E2A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0288" y="339463"/>
            <a:ext cx="1163527" cy="66885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368DE73D-5C43-2E56-B1A5-173D8456A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181" y="1165576"/>
            <a:ext cx="8089639" cy="5444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cs-CZ" b="1" dirty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81A1E525-25D2-33FF-7A14-B19E7EDFC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1697" y="2054239"/>
            <a:ext cx="3855123" cy="41133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/>
            </a:lvl1pPr>
          </a:lstStyle>
          <a:p>
            <a:pPr marL="0" lvl="0" indent="0">
              <a:buNone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Upravte styly předlohy textu.
Druhá úroveň
Třetí úroveň
Čtvrtá úroveň
Pátá úroveň</a:t>
            </a:r>
          </a:p>
        </p:txBody>
      </p:sp>
      <p:sp>
        <p:nvSpPr>
          <p:cNvPr id="7" name="Zástupný obsah 3">
            <a:extLst>
              <a:ext uri="{FF2B5EF4-FFF2-40B4-BE49-F238E27FC236}">
                <a16:creationId xmlns:a16="http://schemas.microsoft.com/office/drawing/2014/main" id="{AF31D3D3-4B03-3500-1FEA-16378CA829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27180" y="2054239"/>
            <a:ext cx="4044820" cy="41133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/>
            </a:lvl1pPr>
          </a:lstStyle>
          <a:p>
            <a:pPr marL="0" lvl="0" indent="0">
              <a:buNone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5874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634E9130-A543-B59F-738C-FBD3D39FA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518" y="2835950"/>
            <a:ext cx="8147587" cy="72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cs-CZ" b="1" i="0" dirty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86D038C6-9B0C-C2F4-C29E-94DEC5431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027" y="251790"/>
            <a:ext cx="4719369" cy="8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D3150F20-4640-C765-2B77-F2149CD2A2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10588836-94F6-21AC-6122-B03A07ECBD4E}"/>
              </a:ext>
            </a:extLst>
          </p:cNvPr>
          <p:cNvSpPr txBox="1"/>
          <p:nvPr userDrawn="1"/>
        </p:nvSpPr>
        <p:spPr>
          <a:xfrm>
            <a:off x="8312897" y="6071755"/>
            <a:ext cx="469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3F0AD1F-2FB7-E142-8586-78AC2814F49F}" type="slidenum">
              <a:rPr lang="cs-CZ" sz="1600" b="0" i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9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C39CE-40FB-ECC3-030A-941258D6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28" y="1995054"/>
            <a:ext cx="7886700" cy="1245985"/>
          </a:xfrm>
        </p:spPr>
        <p:txBody>
          <a:bodyPr/>
          <a:lstStyle/>
          <a:p>
            <a:r>
              <a:rPr lang="cs-CZ" dirty="0"/>
              <a:t>Platforma nové generace pro </a:t>
            </a:r>
            <a:r>
              <a:rPr lang="cs-CZ" dirty="0" err="1"/>
              <a:t>VaVaI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1169BD-F653-5232-6194-E318D7C0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Jan Pokorný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1E0DFC-139A-0CCA-D547-96EDA796BA4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cs-CZ" dirty="0"/>
              <a:t>Elektronické služby knihoven VII.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037B94-C3A0-1EBE-F98D-25552A1B52E9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cs-CZ" dirty="0"/>
              <a:t>17. 5. 2023</a:t>
            </a:r>
          </a:p>
        </p:txBody>
      </p:sp>
    </p:spTree>
    <p:extLst>
      <p:ext uri="{BB962C8B-B14F-4D97-AF65-F5344CB8AC3E}">
        <p14:creationId xmlns:p14="http://schemas.microsoft.com/office/powerpoint/2010/main" val="57196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8F28C-C73A-30A3-451D-3CD0BBDC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Katalog služeb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C2B15B-C019-53F4-B091-EFC7E1CBC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Seznam služeb, které zapojené instituce nabízejí (strukturovaný záznam)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Některé služby jsou kompozitní, tj. sami se skládají z několika menších služeb (konzultace = objednávka konzultace + vlastní konzultace)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Každá služba má svého správce (odpovědnost) a definované cílové skupiny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PNG, weby nebo další aplikace se pak jednoduše poskládají a zobrazí pomocí šablon, stejně tak půjde pomocí šablon generovat tištěný katalog apod.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Vybrané hodnoty řízeny číselníky pro snadné filtrování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87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FFD0F-1599-0AB0-62C4-FC2000E8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Katalog služeb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5440558-BB5E-38A1-1BA9-7C59D9837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18" y="1231772"/>
            <a:ext cx="8194964" cy="46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5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FFD0F-1599-0AB0-62C4-FC2000E8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Katalog služeb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3384C0-6904-03DC-2951-54DE9B33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5914"/>
            <a:ext cx="7772400" cy="42061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3755105-B024-D4BC-1C27-4ED186FF3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38584"/>
            <a:ext cx="1764191" cy="53065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80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09113-EBBC-B702-6E8C-EA45DF06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Benefity PNG pro pracovníky </a:t>
            </a:r>
            <a:r>
              <a:rPr lang="cs-CZ" b="1" dirty="0" err="1">
                <a:solidFill>
                  <a:srgbClr val="CE3736"/>
                </a:solidFill>
              </a:rPr>
              <a:t>VaVaI</a:t>
            </a:r>
            <a:endParaRPr lang="cs-CZ" b="1" dirty="0">
              <a:solidFill>
                <a:srgbClr val="CE3736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F1A2F6-AD79-A801-34D0-BD3B81E67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Informační supermarket = vše na jedné adrese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Uživatelská srozumitelnost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Snadné získání dokumentu a 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Jasné vztahy mezi </a:t>
            </a:r>
            <a:r>
              <a:rPr lang="cs-CZ" dirty="0" err="1"/>
              <a:t>P+E+D+data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Maximální možná přesnost nastavování a konfigurací nástrojů EIZ z jediné společné znalostní báze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Snížení nákladů na zpracování (sjednocení procesů, sjednocení dat)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Otevřené rozhraní, které umožní využití knihovních dat a služeb mimo knihovní svět = integrace knihovních služeb do komplexních služeb </a:t>
            </a:r>
            <a:r>
              <a:rPr lang="cs-CZ" dirty="0" err="1"/>
              <a:t>VaVaI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12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51920-0753-B7A2-45B5-C10E67E2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Projekt CARDS - východiska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8A231B-F35F-1A01-4365-A4F3F49F3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Projekt OP JAK 2023-2028 = Národní infrastruktura pro </a:t>
            </a:r>
            <a:r>
              <a:rPr lang="cs-CZ" dirty="0" err="1"/>
              <a:t>VaVaI</a:t>
            </a:r>
            <a:r>
              <a:rPr lang="cs-CZ" dirty="0"/>
              <a:t> v oblasti informačních služeb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CARDS = Czech </a:t>
            </a:r>
            <a:r>
              <a:rPr lang="cs-CZ" dirty="0" err="1"/>
              <a:t>Academic</a:t>
            </a:r>
            <a:r>
              <a:rPr lang="cs-CZ" dirty="0"/>
              <a:t>  and </a:t>
            </a:r>
            <a:r>
              <a:rPr lang="cs-CZ" dirty="0" err="1"/>
              <a:t>Research</a:t>
            </a:r>
            <a:r>
              <a:rPr lang="cs-CZ" dirty="0"/>
              <a:t> Discovery </a:t>
            </a:r>
            <a:r>
              <a:rPr lang="cs-CZ" dirty="0" err="1"/>
              <a:t>Services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 klíčové aktivity:</a:t>
            </a:r>
            <a:br>
              <a:rPr lang="cs-CZ" dirty="0"/>
            </a:br>
            <a:r>
              <a:rPr lang="cs-CZ" dirty="0"/>
              <a:t>KA2: </a:t>
            </a:r>
            <a:r>
              <a:rPr lang="cs-CZ" b="1" dirty="0"/>
              <a:t>Platforma nové generace (PNG)</a:t>
            </a:r>
            <a:br>
              <a:rPr lang="cs-CZ" b="1" dirty="0"/>
            </a:br>
            <a:r>
              <a:rPr lang="cs-CZ" dirty="0"/>
              <a:t>KA3: </a:t>
            </a:r>
            <a:r>
              <a:rPr lang="cs-CZ" b="1" dirty="0"/>
              <a:t>Metadata pro výzkumná data a </a:t>
            </a:r>
            <a:r>
              <a:rPr lang="cs-CZ" b="1" dirty="0" err="1"/>
              <a:t>PIDs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Kvalitní správa / </a:t>
            </a:r>
            <a:r>
              <a:rPr lang="cs-CZ" dirty="0" err="1"/>
              <a:t>vyhledatelnost</a:t>
            </a:r>
            <a:r>
              <a:rPr lang="cs-CZ" dirty="0"/>
              <a:t> / dostupnost informací všech typů (</a:t>
            </a:r>
            <a:r>
              <a:rPr lang="cs-CZ" b="1" dirty="0" err="1"/>
              <a:t>P+E+D+data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Týká se primárně akademických a ústavních knihoven, odborných knihoven a dalších institucí se statusem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Aktuální potřeby odborných knihoven: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Obměna zastarávajících knihovních systémů </a:t>
            </a:r>
            <a:r>
              <a:rPr lang="cs-CZ" dirty="0"/>
              <a:t>(</a:t>
            </a:r>
            <a:r>
              <a:rPr lang="cs-CZ" dirty="0" err="1"/>
              <a:t>Aleph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Změna paradigmatu v práci knihoven </a:t>
            </a:r>
            <a:r>
              <a:rPr lang="cs-CZ" dirty="0"/>
              <a:t>(konsorcium, společné služby – centrální katalog, sdílená katalogizace, dodávání dokumentů)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Lepší využití draze nakupovaných EIZ </a:t>
            </a:r>
            <a:r>
              <a:rPr lang="cs-CZ" dirty="0"/>
              <a:t>(</a:t>
            </a:r>
            <a:r>
              <a:rPr lang="cs-CZ" dirty="0" err="1"/>
              <a:t>vyhledatelnost</a:t>
            </a:r>
            <a:r>
              <a:rPr lang="cs-CZ" dirty="0"/>
              <a:t> a dostupnost e-publikací a výzkumných dat)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08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31CD3-ED02-9822-AD33-9D5DCF5A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Projekt CARDS - aktivity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807358-BB9A-0709-7E2C-52A2F5DF1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/>
              <a:t>KA2: (knihovní) Platforma nové generace – PNG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Nový perspektivní společný knihovní systém, cloudové řešení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Integrované řešení AKS + Centrální index + Discovery + Linkování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Centralizace: dat (SK), činností (katalogizace), služeb (vyhledávání, dodávání,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Servisní centrum (při NTK)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Lepší služby pro </a:t>
            </a:r>
            <a:r>
              <a:rPr lang="cs-CZ" dirty="0" err="1"/>
              <a:t>VaV</a:t>
            </a:r>
            <a:r>
              <a:rPr lang="cs-CZ" dirty="0"/>
              <a:t> komunitu ČR</a:t>
            </a:r>
          </a:p>
          <a:p>
            <a:endParaRPr lang="cs-CZ" dirty="0"/>
          </a:p>
          <a:p>
            <a:r>
              <a:rPr lang="cs-CZ" b="1" dirty="0"/>
              <a:t>KA3: Metadata pro výzkumná data a </a:t>
            </a:r>
            <a:r>
              <a:rPr lang="cs-CZ" b="1" dirty="0" err="1"/>
              <a:t>PIDs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Metadatové standardy pro výzkumná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Metodické pracoviště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Národní centrum pro </a:t>
            </a:r>
            <a:r>
              <a:rPr lang="cs-CZ" dirty="0" err="1"/>
              <a:t>PIDs</a:t>
            </a:r>
            <a:r>
              <a:rPr lang="cs-CZ" dirty="0"/>
              <a:t> (ORCID, DOI, …)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82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8DC08-07B0-7363-55C8-5662C55A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Aktuální zájem institucí o zapojení do PNG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FFD6CA-4474-A3ED-16E5-AF55471E5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33734"/>
            <a:ext cx="7772400" cy="48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1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4E390-9D49-EC9A-0E85-1F948FCA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Cíle a plánované přínosy PNG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81F7CC-01A8-C674-38AF-36DBBD27E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One</a:t>
            </a:r>
            <a:r>
              <a:rPr lang="cs-CZ" b="1" dirty="0"/>
              <a:t> stop shop pro informační podporu </a:t>
            </a:r>
            <a:r>
              <a:rPr lang="cs-CZ" b="1" dirty="0" err="1"/>
              <a:t>VaVaI</a:t>
            </a:r>
            <a:br>
              <a:rPr lang="cs-CZ" dirty="0"/>
            </a:br>
            <a:r>
              <a:rPr lang="cs-CZ" dirty="0"/>
              <a:t>Integrace dokumentů, dat a relevantních služeb na jedno místo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Různé cesty k nalezení dokumentu</a:t>
            </a:r>
            <a:br>
              <a:rPr lang="cs-CZ" dirty="0"/>
            </a:br>
            <a:r>
              <a:rPr lang="cs-CZ" dirty="0"/>
              <a:t>- Vyhledávání</a:t>
            </a:r>
            <a:br>
              <a:rPr lang="cs-CZ" dirty="0"/>
            </a:br>
            <a:r>
              <a:rPr lang="cs-CZ" dirty="0"/>
              <a:t>- „Přehrabávání“ – kombinace filtrů a faset nad nepřesnou množinou výsledků</a:t>
            </a:r>
            <a:br>
              <a:rPr lang="cs-CZ" dirty="0"/>
            </a:br>
            <a:r>
              <a:rPr lang="cs-CZ" dirty="0"/>
              <a:t>- Doporučování</a:t>
            </a:r>
            <a:br>
              <a:rPr lang="cs-CZ" dirty="0"/>
            </a:br>
            <a:r>
              <a:rPr lang="cs-CZ" dirty="0"/>
              <a:t>- Řazení a prioritizace výsledků díky customizaci a učení, rozpoznávání domén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Různé cesty k dodání dokumentu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Discovery služby doplněná o další </a:t>
            </a:r>
            <a:r>
              <a:rPr lang="cs-CZ" b="1" dirty="0"/>
              <a:t>informační nástroje a pomůcky</a:t>
            </a:r>
            <a:r>
              <a:rPr lang="cs-CZ" dirty="0"/>
              <a:t>, aby bylo vše po ruce (Katalog služeb):</a:t>
            </a:r>
            <a:br>
              <a:rPr lang="cs-CZ" dirty="0"/>
            </a:br>
            <a:r>
              <a:rPr lang="cs-CZ" dirty="0"/>
              <a:t>- služby nad záznamem (např. výpůjčky, MVS, citace, </a:t>
            </a:r>
            <a:r>
              <a:rPr lang="cs-CZ" dirty="0" err="1"/>
              <a:t>ToC</a:t>
            </a:r>
            <a:r>
              <a:rPr lang="cs-CZ" dirty="0"/>
              <a:t>, služby linkeru)</a:t>
            </a:r>
            <a:br>
              <a:rPr lang="cs-CZ" dirty="0"/>
            </a:br>
            <a:r>
              <a:rPr lang="cs-CZ" dirty="0"/>
              <a:t>- rešeršní a citační manažery</a:t>
            </a:r>
            <a:br>
              <a:rPr lang="cs-CZ" dirty="0"/>
            </a:br>
            <a:r>
              <a:rPr lang="cs-CZ" dirty="0"/>
              <a:t>- překladače</a:t>
            </a:r>
            <a:br>
              <a:rPr lang="cs-CZ" dirty="0"/>
            </a:br>
            <a:r>
              <a:rPr lang="cs-CZ" dirty="0"/>
              <a:t>- výstřižkové služby</a:t>
            </a:r>
            <a:br>
              <a:rPr lang="cs-CZ" dirty="0"/>
            </a:br>
            <a:r>
              <a:rPr lang="cs-CZ" dirty="0"/>
              <a:t>- transferové služby</a:t>
            </a:r>
            <a:br>
              <a:rPr lang="cs-CZ" dirty="0"/>
            </a:br>
            <a:r>
              <a:rPr lang="cs-CZ" dirty="0"/>
              <a:t>- referenční služby</a:t>
            </a:r>
            <a:br>
              <a:rPr lang="cs-CZ" dirty="0"/>
            </a:br>
            <a:r>
              <a:rPr lang="cs-CZ" dirty="0"/>
              <a:t>- automatizované i klasické konzultační služby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Důraz na </a:t>
            </a:r>
            <a:r>
              <a:rPr lang="cs-CZ" b="1" dirty="0"/>
              <a:t>uzpůsobení nabídky </a:t>
            </a:r>
            <a:r>
              <a:rPr lang="cs-CZ" dirty="0"/>
              <a:t>dokumentů, dat i služeb podle potřeb daného uživatele.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7974022-22C3-B091-55F1-35810D0050A7}"/>
              </a:ext>
            </a:extLst>
          </p:cNvPr>
          <p:cNvSpPr/>
          <p:nvPr/>
        </p:nvSpPr>
        <p:spPr>
          <a:xfrm>
            <a:off x="571500" y="3732551"/>
            <a:ext cx="8050605" cy="22035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4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AA701-A2E5-325D-9751-97741A8F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Krátce o architektuře PNG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7D9A75-8DE2-10B6-F766-EA4F70088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PNG představuje ekosystém usilující o centralizaci/integraci všude, kde to dává smysl.</a:t>
            </a:r>
          </a:p>
          <a:p>
            <a:r>
              <a:rPr lang="cs-CZ" dirty="0"/>
              <a:t>Na jakých úrovních o integraci a centralizaci PNG usilujeme?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Datová integrace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Integrace aplikací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Integrace procesů a služeb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Integrace uživatelských rozhraní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Integrace metodická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48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3F6FA-79BF-C345-362E-D5E7656D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Datová integrace: P + E + D + data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F50FBB-F007-3838-D8C7-FA953C5FF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/>
              <a:t>Datová integrace </a:t>
            </a:r>
            <a:r>
              <a:rPr lang="cs-CZ" dirty="0"/>
              <a:t>představuje řešení, kdy mnoho klientů využívá společné datové úložiště, čímž se zamezuje duplikovanému ukládání a duplikovanému zpracování dat.</a:t>
            </a:r>
          </a:p>
          <a:p>
            <a:r>
              <a:rPr lang="cs-CZ" dirty="0"/>
              <a:t>Na úrovni úložišť i na úrovni vyhledávacího indexu.</a:t>
            </a:r>
          </a:p>
          <a:p>
            <a:r>
              <a:rPr lang="cs-CZ" dirty="0"/>
              <a:t>PNG bude integrovat 4 skupiny informačních zdrojů: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Tištěné dokumenty (P)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Elektronické dokumenty (E) – tzv. </a:t>
            </a:r>
            <a:r>
              <a:rPr lang="cs-CZ" dirty="0" err="1"/>
              <a:t>born-digital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Digitalizované dokumenty (D) – tzv. </a:t>
            </a:r>
            <a:r>
              <a:rPr lang="cs-CZ" dirty="0" err="1"/>
              <a:t>digital-reformatting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Výzkumná data (data)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CARDS KA3 – Základní metadatový model pro popis</a:t>
            </a:r>
            <a:br>
              <a:rPr lang="cs-CZ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</a:br>
            <a:r>
              <a:rPr lang="cs-CZ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					výzkumných dat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/>
              <a:t>Dokument vs. plný text/převod na text vs. metadata</a:t>
            </a:r>
          </a:p>
          <a:p>
            <a:r>
              <a:rPr lang="cs-CZ" dirty="0"/>
              <a:t>Výzkumná data vs. metadata</a:t>
            </a:r>
          </a:p>
          <a:p>
            <a:endParaRPr lang="cs-CZ" b="1" dirty="0"/>
          </a:p>
          <a:p>
            <a:r>
              <a:rPr lang="cs-CZ" b="1" dirty="0"/>
              <a:t>Cíl: jediným dotazem prohledat všechno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8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>
            <a:extLst>
              <a:ext uri="{FF2B5EF4-FFF2-40B4-BE49-F238E27FC236}">
                <a16:creationId xmlns:a16="http://schemas.microsoft.com/office/drawing/2014/main" id="{3225E611-01E1-CE03-C5A4-38E76AF43DCD}"/>
              </a:ext>
            </a:extLst>
          </p:cNvPr>
          <p:cNvSpPr/>
          <p:nvPr/>
        </p:nvSpPr>
        <p:spPr>
          <a:xfrm>
            <a:off x="8259417" y="6042987"/>
            <a:ext cx="506896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C3F6FA-79BF-C345-362E-D5E7656D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Datová integrace: P + E + D + data</a:t>
            </a:r>
            <a:endParaRPr lang="cs-CZ" dirty="0"/>
          </a:p>
        </p:txBody>
      </p:sp>
      <p:sp>
        <p:nvSpPr>
          <p:cNvPr id="11" name="Válec 10">
            <a:extLst>
              <a:ext uri="{FF2B5EF4-FFF2-40B4-BE49-F238E27FC236}">
                <a16:creationId xmlns:a16="http://schemas.microsoft.com/office/drawing/2014/main" id="{4AD7899C-34BC-EF22-7847-D660CDCB5791}"/>
              </a:ext>
            </a:extLst>
          </p:cNvPr>
          <p:cNvSpPr/>
          <p:nvPr/>
        </p:nvSpPr>
        <p:spPr>
          <a:xfrm>
            <a:off x="6052144" y="2953709"/>
            <a:ext cx="1730124" cy="16709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Centrální index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40DE0F40-1B99-2229-0F07-4CA49BF8432A}"/>
              </a:ext>
            </a:extLst>
          </p:cNvPr>
          <p:cNvGrpSpPr/>
          <p:nvPr/>
        </p:nvGrpSpPr>
        <p:grpSpPr>
          <a:xfrm>
            <a:off x="2693862" y="3893514"/>
            <a:ext cx="2837491" cy="831074"/>
            <a:chOff x="2693862" y="3995846"/>
            <a:chExt cx="2837491" cy="831074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52DE6776-DD98-FD37-1AAC-4EE363D243BF}"/>
                </a:ext>
              </a:extLst>
            </p:cNvPr>
            <p:cNvSpPr/>
            <p:nvPr/>
          </p:nvSpPr>
          <p:spPr>
            <a:xfrm>
              <a:off x="2998662" y="4300646"/>
              <a:ext cx="2532691" cy="5262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Digitální knihovna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C030D3E6-5C0C-2FE5-867F-B6AEE202D2F4}"/>
                </a:ext>
              </a:extLst>
            </p:cNvPr>
            <p:cNvSpPr/>
            <p:nvPr/>
          </p:nvSpPr>
          <p:spPr>
            <a:xfrm>
              <a:off x="2846262" y="4148246"/>
              <a:ext cx="2532691" cy="5262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Digitální knihovna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D96F73FA-65C9-976F-608F-4251EEF91310}"/>
                </a:ext>
              </a:extLst>
            </p:cNvPr>
            <p:cNvSpPr/>
            <p:nvPr/>
          </p:nvSpPr>
          <p:spPr>
            <a:xfrm>
              <a:off x="2693862" y="3995846"/>
              <a:ext cx="2532691" cy="5262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Digitální knihovna (D)</a:t>
              </a:r>
            </a:p>
          </p:txBody>
        </p:sp>
      </p:grp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9FD2B669-AC6E-0D38-7155-C2A06762610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226553" y="2045168"/>
            <a:ext cx="1690653" cy="908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AAFBE4F8-79B9-84A6-1345-987D7973F2CF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5226553" y="4624627"/>
            <a:ext cx="1690653" cy="1565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AB9F942D-B400-4C1B-D731-2650A354EB6C}"/>
              </a:ext>
            </a:extLst>
          </p:cNvPr>
          <p:cNvCxnSpPr>
            <a:cxnSpLocks/>
          </p:cNvCxnSpPr>
          <p:nvPr/>
        </p:nvCxnSpPr>
        <p:spPr>
          <a:xfrm>
            <a:off x="5226553" y="3092056"/>
            <a:ext cx="825591" cy="3834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>
            <a:extLst>
              <a:ext uri="{FF2B5EF4-FFF2-40B4-BE49-F238E27FC236}">
                <a16:creationId xmlns:a16="http://schemas.microsoft.com/office/drawing/2014/main" id="{230DADA7-EDC9-06A4-481D-0E3AD2C119F5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5226553" y="3789168"/>
            <a:ext cx="825591" cy="369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>
            <a:extLst>
              <a:ext uri="{FF2B5EF4-FFF2-40B4-BE49-F238E27FC236}">
                <a16:creationId xmlns:a16="http://schemas.microsoft.com/office/drawing/2014/main" id="{07C54FDD-DE3A-BCE4-F69B-D3261A4B5A11}"/>
              </a:ext>
            </a:extLst>
          </p:cNvPr>
          <p:cNvCxnSpPr>
            <a:cxnSpLocks/>
          </p:cNvCxnSpPr>
          <p:nvPr/>
        </p:nvCxnSpPr>
        <p:spPr>
          <a:xfrm flipV="1">
            <a:off x="5378953" y="3993475"/>
            <a:ext cx="692926" cy="3180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>
            <a:extLst>
              <a:ext uri="{FF2B5EF4-FFF2-40B4-BE49-F238E27FC236}">
                <a16:creationId xmlns:a16="http://schemas.microsoft.com/office/drawing/2014/main" id="{2D599AB3-F3CE-95CE-52D6-5D263F02CF61}"/>
              </a:ext>
            </a:extLst>
          </p:cNvPr>
          <p:cNvCxnSpPr>
            <a:cxnSpLocks/>
          </p:cNvCxnSpPr>
          <p:nvPr/>
        </p:nvCxnSpPr>
        <p:spPr>
          <a:xfrm flipV="1">
            <a:off x="5531353" y="4236357"/>
            <a:ext cx="540526" cy="2275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8BF3F5D1-9C49-FE13-8A5A-565D3A29198C}"/>
              </a:ext>
            </a:extLst>
          </p:cNvPr>
          <p:cNvGrpSpPr/>
          <p:nvPr/>
        </p:nvGrpSpPr>
        <p:grpSpPr>
          <a:xfrm>
            <a:off x="819015" y="1393665"/>
            <a:ext cx="1874847" cy="894067"/>
            <a:chOff x="819015" y="1393665"/>
            <a:chExt cx="1874847" cy="894067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4AC980E2-C3AB-577B-DA31-17919C5E8339}"/>
                </a:ext>
              </a:extLst>
            </p:cNvPr>
            <p:cNvGrpSpPr/>
            <p:nvPr/>
          </p:nvGrpSpPr>
          <p:grpSpPr>
            <a:xfrm>
              <a:off x="819015" y="1393665"/>
              <a:ext cx="1131488" cy="894067"/>
              <a:chOff x="661131" y="1658137"/>
              <a:chExt cx="1131488" cy="983474"/>
            </a:xfrm>
          </p:grpSpPr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72929E1D-BB4F-7F95-31E0-F5DACBB0EC89}"/>
                  </a:ext>
                </a:extLst>
              </p:cNvPr>
              <p:cNvSpPr/>
              <p:nvPr/>
            </p:nvSpPr>
            <p:spPr>
              <a:xfrm>
                <a:off x="661131" y="16581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9AC849B0-4669-1CAA-18BF-1164BE36B1C9}"/>
                  </a:ext>
                </a:extLst>
              </p:cNvPr>
              <p:cNvSpPr/>
              <p:nvPr/>
            </p:nvSpPr>
            <p:spPr>
              <a:xfrm>
                <a:off x="813531" y="18105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FCD533C2-9004-5DBC-DD25-BAA7A9538565}"/>
                  </a:ext>
                </a:extLst>
              </p:cNvPr>
              <p:cNvSpPr/>
              <p:nvPr/>
            </p:nvSpPr>
            <p:spPr>
              <a:xfrm>
                <a:off x="965931" y="19629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57110912-D8B4-B2AF-A9F5-5E8343E9DD47}"/>
                  </a:ext>
                </a:extLst>
              </p:cNvPr>
              <p:cNvSpPr/>
              <p:nvPr/>
            </p:nvSpPr>
            <p:spPr>
              <a:xfrm>
                <a:off x="1118331" y="21153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cxnSp>
          <p:nvCxnSpPr>
            <p:cNvPr id="23" name="Přímá spojovací šipka 22">
              <a:extLst>
                <a:ext uri="{FF2B5EF4-FFF2-40B4-BE49-F238E27FC236}">
                  <a16:creationId xmlns:a16="http://schemas.microsoft.com/office/drawing/2014/main" id="{5CC793DD-8997-4FD7-307A-21854AE3D03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03" y="1886702"/>
              <a:ext cx="2954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ovací šipka 43">
              <a:extLst>
                <a:ext uri="{FF2B5EF4-FFF2-40B4-BE49-F238E27FC236}">
                  <a16:creationId xmlns:a16="http://schemas.microsoft.com/office/drawing/2014/main" id="{25E8C934-C89B-E528-A5D9-750103817403}"/>
                </a:ext>
              </a:extLst>
            </p:cNvPr>
            <p:cNvCxnSpPr>
              <a:cxnSpLocks/>
            </p:cNvCxnSpPr>
            <p:nvPr/>
          </p:nvCxnSpPr>
          <p:spPr>
            <a:xfrm>
              <a:off x="1798103" y="1735657"/>
              <a:ext cx="895759" cy="433913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ovací šipka 43">
              <a:extLst>
                <a:ext uri="{FF2B5EF4-FFF2-40B4-BE49-F238E27FC236}">
                  <a16:creationId xmlns:a16="http://schemas.microsoft.com/office/drawing/2014/main" id="{75DC7E1C-5348-2AF2-B489-F252DB1027FC}"/>
                </a:ext>
              </a:extLst>
            </p:cNvPr>
            <p:cNvCxnSpPr>
              <a:cxnSpLocks/>
            </p:cNvCxnSpPr>
            <p:nvPr/>
          </p:nvCxnSpPr>
          <p:spPr>
            <a:xfrm>
              <a:off x="1645703" y="1593573"/>
              <a:ext cx="1048159" cy="582693"/>
            </a:xfrm>
            <a:prstGeom prst="bentConnector3">
              <a:avLst>
                <a:gd name="adj1" fmla="val 57531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ovací šipka 43">
              <a:extLst>
                <a:ext uri="{FF2B5EF4-FFF2-40B4-BE49-F238E27FC236}">
                  <a16:creationId xmlns:a16="http://schemas.microsoft.com/office/drawing/2014/main" id="{8AFE1A6B-5530-9590-99E1-37E8CDA2E0D8}"/>
                </a:ext>
              </a:extLst>
            </p:cNvPr>
            <p:cNvCxnSpPr>
              <a:cxnSpLocks/>
            </p:cNvCxnSpPr>
            <p:nvPr/>
          </p:nvCxnSpPr>
          <p:spPr>
            <a:xfrm>
              <a:off x="1491111" y="1451006"/>
              <a:ext cx="1201658" cy="725260"/>
            </a:xfrm>
            <a:prstGeom prst="bentConnector3">
              <a:avLst>
                <a:gd name="adj1" fmla="val 63139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02702443-944D-58E5-1CD1-3A8891E76EF3}"/>
              </a:ext>
            </a:extLst>
          </p:cNvPr>
          <p:cNvGrpSpPr/>
          <p:nvPr/>
        </p:nvGrpSpPr>
        <p:grpSpPr>
          <a:xfrm>
            <a:off x="819015" y="2428611"/>
            <a:ext cx="1874847" cy="894067"/>
            <a:chOff x="819015" y="1393665"/>
            <a:chExt cx="1874847" cy="894067"/>
          </a:xfrm>
        </p:grpSpPr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8F0F5C68-AC0D-CB77-A969-5B88EDAB17C5}"/>
                </a:ext>
              </a:extLst>
            </p:cNvPr>
            <p:cNvGrpSpPr/>
            <p:nvPr/>
          </p:nvGrpSpPr>
          <p:grpSpPr>
            <a:xfrm>
              <a:off x="819015" y="1393665"/>
              <a:ext cx="1131488" cy="894067"/>
              <a:chOff x="661131" y="1658137"/>
              <a:chExt cx="1131488" cy="983474"/>
            </a:xfrm>
          </p:grpSpPr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4BAD764C-26EE-C80D-8DB9-C0BF5536A080}"/>
                  </a:ext>
                </a:extLst>
              </p:cNvPr>
              <p:cNvSpPr/>
              <p:nvPr/>
            </p:nvSpPr>
            <p:spPr>
              <a:xfrm>
                <a:off x="661131" y="16581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F4DBB9BE-E023-4BDE-A370-65A86EDE3C4E}"/>
                  </a:ext>
                </a:extLst>
              </p:cNvPr>
              <p:cNvSpPr/>
              <p:nvPr/>
            </p:nvSpPr>
            <p:spPr>
              <a:xfrm>
                <a:off x="813531" y="18105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6B34D4AB-B72F-4D33-4E6B-711D5624B599}"/>
                  </a:ext>
                </a:extLst>
              </p:cNvPr>
              <p:cNvSpPr/>
              <p:nvPr/>
            </p:nvSpPr>
            <p:spPr>
              <a:xfrm>
                <a:off x="965931" y="19629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04D07FE5-0976-DBEA-03C8-74EB73155890}"/>
                  </a:ext>
                </a:extLst>
              </p:cNvPr>
              <p:cNvSpPr/>
              <p:nvPr/>
            </p:nvSpPr>
            <p:spPr>
              <a:xfrm>
                <a:off x="1118331" y="21153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cxnSp>
          <p:nvCxnSpPr>
            <p:cNvPr id="57" name="Přímá spojovací šipka 56">
              <a:extLst>
                <a:ext uri="{FF2B5EF4-FFF2-40B4-BE49-F238E27FC236}">
                  <a16:creationId xmlns:a16="http://schemas.microsoft.com/office/drawing/2014/main" id="{681CD410-6767-688F-B9E6-F7FC8B01428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03" y="1886702"/>
              <a:ext cx="2954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ovací šipka 43">
              <a:extLst>
                <a:ext uri="{FF2B5EF4-FFF2-40B4-BE49-F238E27FC236}">
                  <a16:creationId xmlns:a16="http://schemas.microsoft.com/office/drawing/2014/main" id="{AAFCB588-DDAA-7BD9-401C-EF0101E2507A}"/>
                </a:ext>
              </a:extLst>
            </p:cNvPr>
            <p:cNvCxnSpPr>
              <a:cxnSpLocks/>
            </p:cNvCxnSpPr>
            <p:nvPr/>
          </p:nvCxnSpPr>
          <p:spPr>
            <a:xfrm>
              <a:off x="1798103" y="1735657"/>
              <a:ext cx="895759" cy="433913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ovací šipka 43">
              <a:extLst>
                <a:ext uri="{FF2B5EF4-FFF2-40B4-BE49-F238E27FC236}">
                  <a16:creationId xmlns:a16="http://schemas.microsoft.com/office/drawing/2014/main" id="{207F2E2E-3C79-7CCC-38E6-01BDE19338A2}"/>
                </a:ext>
              </a:extLst>
            </p:cNvPr>
            <p:cNvCxnSpPr>
              <a:cxnSpLocks/>
            </p:cNvCxnSpPr>
            <p:nvPr/>
          </p:nvCxnSpPr>
          <p:spPr>
            <a:xfrm>
              <a:off x="1645703" y="1593573"/>
              <a:ext cx="1048159" cy="582693"/>
            </a:xfrm>
            <a:prstGeom prst="bentConnector3">
              <a:avLst>
                <a:gd name="adj1" fmla="val 57531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ovací šipka 43">
              <a:extLst>
                <a:ext uri="{FF2B5EF4-FFF2-40B4-BE49-F238E27FC236}">
                  <a16:creationId xmlns:a16="http://schemas.microsoft.com/office/drawing/2014/main" id="{9591CF81-83A1-6D95-0901-D3B51BAEEBFE}"/>
                </a:ext>
              </a:extLst>
            </p:cNvPr>
            <p:cNvCxnSpPr>
              <a:cxnSpLocks/>
            </p:cNvCxnSpPr>
            <p:nvPr/>
          </p:nvCxnSpPr>
          <p:spPr>
            <a:xfrm>
              <a:off x="1491111" y="1451006"/>
              <a:ext cx="1201658" cy="725260"/>
            </a:xfrm>
            <a:prstGeom prst="bentConnector3">
              <a:avLst>
                <a:gd name="adj1" fmla="val 63139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0B344017-37F0-F467-A304-275C6565DE5E}"/>
              </a:ext>
            </a:extLst>
          </p:cNvPr>
          <p:cNvGrpSpPr/>
          <p:nvPr/>
        </p:nvGrpSpPr>
        <p:grpSpPr>
          <a:xfrm>
            <a:off x="817922" y="5564556"/>
            <a:ext cx="1874847" cy="894067"/>
            <a:chOff x="819015" y="1393665"/>
            <a:chExt cx="1874847" cy="894067"/>
          </a:xfrm>
        </p:grpSpPr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CB1BBC6F-74AA-4A82-06A4-15328BF45FC1}"/>
                </a:ext>
              </a:extLst>
            </p:cNvPr>
            <p:cNvGrpSpPr/>
            <p:nvPr/>
          </p:nvGrpSpPr>
          <p:grpSpPr>
            <a:xfrm>
              <a:off x="819015" y="1393665"/>
              <a:ext cx="1131488" cy="894067"/>
              <a:chOff x="661131" y="1658137"/>
              <a:chExt cx="1131488" cy="983474"/>
            </a:xfrm>
          </p:grpSpPr>
          <p:sp>
            <p:nvSpPr>
              <p:cNvPr id="71" name="Obdélník 70">
                <a:extLst>
                  <a:ext uri="{FF2B5EF4-FFF2-40B4-BE49-F238E27FC236}">
                    <a16:creationId xmlns:a16="http://schemas.microsoft.com/office/drawing/2014/main" id="{D88F599C-45DD-070F-E468-A084C1C6261C}"/>
                  </a:ext>
                </a:extLst>
              </p:cNvPr>
              <p:cNvSpPr/>
              <p:nvPr/>
            </p:nvSpPr>
            <p:spPr>
              <a:xfrm>
                <a:off x="661131" y="16581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19C7F0F6-D4A3-9B9E-67F6-27B3883610AB}"/>
                  </a:ext>
                </a:extLst>
              </p:cNvPr>
              <p:cNvSpPr/>
              <p:nvPr/>
            </p:nvSpPr>
            <p:spPr>
              <a:xfrm>
                <a:off x="813531" y="18105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8FB32BAB-5837-71AD-F8EE-08B6D87F1105}"/>
                  </a:ext>
                </a:extLst>
              </p:cNvPr>
              <p:cNvSpPr/>
              <p:nvPr/>
            </p:nvSpPr>
            <p:spPr>
              <a:xfrm>
                <a:off x="965931" y="19629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31ECAFAC-BA60-661A-D4AF-67894AE1FF68}"/>
                  </a:ext>
                </a:extLst>
              </p:cNvPr>
              <p:cNvSpPr/>
              <p:nvPr/>
            </p:nvSpPr>
            <p:spPr>
              <a:xfrm>
                <a:off x="1118331" y="2115337"/>
                <a:ext cx="674288" cy="5262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cxnSp>
          <p:nvCxnSpPr>
            <p:cNvPr id="67" name="Přímá spojovací šipka 66">
              <a:extLst>
                <a:ext uri="{FF2B5EF4-FFF2-40B4-BE49-F238E27FC236}">
                  <a16:creationId xmlns:a16="http://schemas.microsoft.com/office/drawing/2014/main" id="{D85BF890-DBAC-AB03-11FB-AA6A5C326882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03" y="1886702"/>
              <a:ext cx="2954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ovací šipka 43">
              <a:extLst>
                <a:ext uri="{FF2B5EF4-FFF2-40B4-BE49-F238E27FC236}">
                  <a16:creationId xmlns:a16="http://schemas.microsoft.com/office/drawing/2014/main" id="{2B094D45-9308-F6D8-3131-793D68084D2C}"/>
                </a:ext>
              </a:extLst>
            </p:cNvPr>
            <p:cNvCxnSpPr>
              <a:cxnSpLocks/>
            </p:cNvCxnSpPr>
            <p:nvPr/>
          </p:nvCxnSpPr>
          <p:spPr>
            <a:xfrm>
              <a:off x="1798103" y="1735657"/>
              <a:ext cx="895759" cy="433913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ovací šipka 43">
              <a:extLst>
                <a:ext uri="{FF2B5EF4-FFF2-40B4-BE49-F238E27FC236}">
                  <a16:creationId xmlns:a16="http://schemas.microsoft.com/office/drawing/2014/main" id="{31A813EF-D154-414F-91F7-1EA5A770F70D}"/>
                </a:ext>
              </a:extLst>
            </p:cNvPr>
            <p:cNvCxnSpPr>
              <a:cxnSpLocks/>
            </p:cNvCxnSpPr>
            <p:nvPr/>
          </p:nvCxnSpPr>
          <p:spPr>
            <a:xfrm>
              <a:off x="1645703" y="1593573"/>
              <a:ext cx="1048159" cy="582693"/>
            </a:xfrm>
            <a:prstGeom prst="bentConnector3">
              <a:avLst>
                <a:gd name="adj1" fmla="val 57531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ovací šipka 43">
              <a:extLst>
                <a:ext uri="{FF2B5EF4-FFF2-40B4-BE49-F238E27FC236}">
                  <a16:creationId xmlns:a16="http://schemas.microsoft.com/office/drawing/2014/main" id="{A675FBE1-5A2A-201A-4C9D-5C0ABB23FB8E}"/>
                </a:ext>
              </a:extLst>
            </p:cNvPr>
            <p:cNvCxnSpPr>
              <a:cxnSpLocks/>
            </p:cNvCxnSpPr>
            <p:nvPr/>
          </p:nvCxnSpPr>
          <p:spPr>
            <a:xfrm>
              <a:off x="1491111" y="1451006"/>
              <a:ext cx="1201658" cy="725260"/>
            </a:xfrm>
            <a:prstGeom prst="bentConnector3">
              <a:avLst>
                <a:gd name="adj1" fmla="val 63139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>
            <a:extLst>
              <a:ext uri="{FF2B5EF4-FFF2-40B4-BE49-F238E27FC236}">
                <a16:creationId xmlns:a16="http://schemas.microsoft.com/office/drawing/2014/main" id="{7F6691E1-F3E4-C0E1-D161-E5419055947A}"/>
              </a:ext>
            </a:extLst>
          </p:cNvPr>
          <p:cNvSpPr/>
          <p:nvPr/>
        </p:nvSpPr>
        <p:spPr>
          <a:xfrm>
            <a:off x="2693862" y="1792076"/>
            <a:ext cx="2685091" cy="5262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Centr. knihovní katalog (P)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16F1734-8032-3101-27DD-E3779B529859}"/>
              </a:ext>
            </a:extLst>
          </p:cNvPr>
          <p:cNvSpPr/>
          <p:nvPr/>
        </p:nvSpPr>
        <p:spPr>
          <a:xfrm>
            <a:off x="2693862" y="2842795"/>
            <a:ext cx="2685091" cy="5262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Centr. ERMS (E)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CD0B9CE-2E39-2D6B-4E5A-258C6137724F}"/>
              </a:ext>
            </a:extLst>
          </p:cNvPr>
          <p:cNvSpPr/>
          <p:nvPr/>
        </p:nvSpPr>
        <p:spPr>
          <a:xfrm>
            <a:off x="2693862" y="5934833"/>
            <a:ext cx="2685091" cy="5262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Metadatový adresář (data)</a:t>
            </a:r>
          </a:p>
        </p:txBody>
      </p:sp>
      <p:pic>
        <p:nvPicPr>
          <p:cNvPr id="76" name="Obrázek 75">
            <a:extLst>
              <a:ext uri="{FF2B5EF4-FFF2-40B4-BE49-F238E27FC236}">
                <a16:creationId xmlns:a16="http://schemas.microsoft.com/office/drawing/2014/main" id="{3AD5F665-E617-B8A8-C652-E665A5FB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070" y="2875184"/>
            <a:ext cx="502957" cy="43374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52B5473-13D0-7AFA-2864-20FADADFD507}"/>
              </a:ext>
            </a:extLst>
          </p:cNvPr>
          <p:cNvSpPr/>
          <p:nvPr/>
        </p:nvSpPr>
        <p:spPr>
          <a:xfrm>
            <a:off x="474519" y="1162878"/>
            <a:ext cx="8194963" cy="3906079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C14EC3-C249-9C1D-11B6-451FBB62A0EF}"/>
              </a:ext>
            </a:extLst>
          </p:cNvPr>
          <p:cNvSpPr txBox="1"/>
          <p:nvPr/>
        </p:nvSpPr>
        <p:spPr>
          <a:xfrm>
            <a:off x="7494104" y="1308440"/>
            <a:ext cx="103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1"/>
                </a:solidFill>
              </a:rPr>
              <a:t>KA2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54A6035-8388-FEF6-A499-62BF64103163}"/>
              </a:ext>
            </a:extLst>
          </p:cNvPr>
          <p:cNvSpPr/>
          <p:nvPr/>
        </p:nvSpPr>
        <p:spPr>
          <a:xfrm>
            <a:off x="471957" y="5378643"/>
            <a:ext cx="8194963" cy="1292978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F10DD33-6F1D-6056-4FD1-E30C0C811B5E}"/>
              </a:ext>
            </a:extLst>
          </p:cNvPr>
          <p:cNvSpPr txBox="1"/>
          <p:nvPr/>
        </p:nvSpPr>
        <p:spPr>
          <a:xfrm>
            <a:off x="7487480" y="5496117"/>
            <a:ext cx="103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KA3</a:t>
            </a:r>
          </a:p>
        </p:txBody>
      </p:sp>
    </p:spTree>
    <p:extLst>
      <p:ext uri="{BB962C8B-B14F-4D97-AF65-F5344CB8AC3E}">
        <p14:creationId xmlns:p14="http://schemas.microsoft.com/office/powerpoint/2010/main" val="2926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9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2AC92-0B03-622C-9BF8-B134D59D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E3736"/>
                </a:solidFill>
              </a:rPr>
              <a:t>Integrace aplikací: API, výměnné formáty a protokoly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5CBFD6-1B7F-C60C-9306-3F0DADD3C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/>
              <a:t>Integrace aplikací </a:t>
            </a:r>
            <a:r>
              <a:rPr lang="cs-CZ" dirty="0"/>
              <a:t>je založena na propojování jednotlivých funkcí a sdílení dat různých aplikací (systémů), typicky přes API nebo komunikační protokoly.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B0BE5CB5-0A17-38EB-6F8F-FE5EEECD2E39}"/>
              </a:ext>
            </a:extLst>
          </p:cNvPr>
          <p:cNvSpPr/>
          <p:nvPr/>
        </p:nvSpPr>
        <p:spPr>
          <a:xfrm>
            <a:off x="2377635" y="2207646"/>
            <a:ext cx="5765390" cy="4548367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Ekosystém PNG</a:t>
            </a:r>
            <a:endParaRPr lang="cs-CZ" sz="3600" dirty="0">
              <a:solidFill>
                <a:schemeClr val="tx1"/>
              </a:solidFill>
            </a:endParaRPr>
          </a:p>
          <a:p>
            <a:pPr algn="ctr"/>
            <a:endParaRPr lang="cs-CZ" sz="3600" dirty="0">
              <a:solidFill>
                <a:schemeClr val="tx1"/>
              </a:solidFill>
            </a:endParaRPr>
          </a:p>
          <a:p>
            <a:pPr algn="ctr"/>
            <a:endParaRPr lang="cs-CZ" sz="3600" dirty="0">
              <a:solidFill>
                <a:schemeClr val="tx1"/>
              </a:solidFill>
            </a:endParaRPr>
          </a:p>
          <a:p>
            <a:pPr algn="ctr"/>
            <a:endParaRPr lang="cs-CZ" sz="3600" dirty="0">
              <a:solidFill>
                <a:schemeClr val="tx1"/>
              </a:solidFill>
            </a:endParaRPr>
          </a:p>
          <a:p>
            <a:pPr algn="ctr"/>
            <a:endParaRPr lang="cs-CZ" sz="3600" dirty="0">
              <a:solidFill>
                <a:schemeClr val="tx1"/>
              </a:solidFill>
            </a:endParaRPr>
          </a:p>
          <a:p>
            <a:pPr algn="ctr"/>
            <a:endParaRPr lang="cs-CZ" sz="3600" dirty="0">
              <a:solidFill>
                <a:schemeClr val="tx1"/>
              </a:solidFill>
            </a:endParaRPr>
          </a:p>
          <a:p>
            <a:pPr algn="ctr"/>
            <a:endParaRPr lang="cs-CZ" sz="3600" dirty="0">
              <a:solidFill>
                <a:schemeClr val="tx1"/>
              </a:solidFill>
            </a:endParaRPr>
          </a:p>
          <a:p>
            <a:pPr algn="ctr"/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46E89EE-9130-0633-4B6E-46A7358FC552}"/>
              </a:ext>
            </a:extLst>
          </p:cNvPr>
          <p:cNvSpPr/>
          <p:nvPr/>
        </p:nvSpPr>
        <p:spPr>
          <a:xfrm>
            <a:off x="2823143" y="2784843"/>
            <a:ext cx="4061979" cy="367118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0F1CAAA-9300-6646-9A36-E88744EBF117}"/>
              </a:ext>
            </a:extLst>
          </p:cNvPr>
          <p:cNvSpPr/>
          <p:nvPr/>
        </p:nvSpPr>
        <p:spPr>
          <a:xfrm>
            <a:off x="3221266" y="3272168"/>
            <a:ext cx="3265733" cy="26965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IKS</a:t>
            </a: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E8BCE2D-8895-E0C8-418D-C08CBB9B0C65}"/>
              </a:ext>
            </a:extLst>
          </p:cNvPr>
          <p:cNvSpPr/>
          <p:nvPr/>
        </p:nvSpPr>
        <p:spPr>
          <a:xfrm>
            <a:off x="3448967" y="3974464"/>
            <a:ext cx="907979" cy="1754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AKS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BC2DD8A-A28D-93B6-D96C-F170FFB791D0}"/>
              </a:ext>
            </a:extLst>
          </p:cNvPr>
          <p:cNvSpPr/>
          <p:nvPr/>
        </p:nvSpPr>
        <p:spPr>
          <a:xfrm>
            <a:off x="4419474" y="3974464"/>
            <a:ext cx="907979" cy="1754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DISCO-VERY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F0706B3-9A93-F7D9-5708-EEAB6C89C3F0}"/>
              </a:ext>
            </a:extLst>
          </p:cNvPr>
          <p:cNvSpPr/>
          <p:nvPr/>
        </p:nvSpPr>
        <p:spPr>
          <a:xfrm>
            <a:off x="5389981" y="3974464"/>
            <a:ext cx="907979" cy="1754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TOOLS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CC636AC-25FC-E4FE-2301-1F38761B18AE}"/>
              </a:ext>
            </a:extLst>
          </p:cNvPr>
          <p:cNvSpPr txBox="1"/>
          <p:nvPr/>
        </p:nvSpPr>
        <p:spPr>
          <a:xfrm>
            <a:off x="4419474" y="2882308"/>
            <a:ext cx="814650" cy="33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API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5DCA0DB-4283-7940-891F-093A9A51EAA3}"/>
              </a:ext>
            </a:extLst>
          </p:cNvPr>
          <p:cNvSpPr txBox="1"/>
          <p:nvPr/>
        </p:nvSpPr>
        <p:spPr>
          <a:xfrm>
            <a:off x="4419473" y="6054422"/>
            <a:ext cx="814650" cy="33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API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EE3124-769A-4830-433C-774A856C354C}"/>
              </a:ext>
            </a:extLst>
          </p:cNvPr>
          <p:cNvSpPr txBox="1"/>
          <p:nvPr/>
        </p:nvSpPr>
        <p:spPr>
          <a:xfrm>
            <a:off x="6269533" y="4453800"/>
            <a:ext cx="814650" cy="33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API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D1B12A2-03E6-BCFE-198A-402D07772C77}"/>
              </a:ext>
            </a:extLst>
          </p:cNvPr>
          <p:cNvSpPr txBox="1"/>
          <p:nvPr/>
        </p:nvSpPr>
        <p:spPr>
          <a:xfrm>
            <a:off x="2603052" y="4453800"/>
            <a:ext cx="814650" cy="33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API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68F9C65-DDD9-47F2-46A9-B5DD9FB8D420}"/>
              </a:ext>
            </a:extLst>
          </p:cNvPr>
          <p:cNvSpPr/>
          <p:nvPr/>
        </p:nvSpPr>
        <p:spPr>
          <a:xfrm>
            <a:off x="7177512" y="2784843"/>
            <a:ext cx="665567" cy="3671182"/>
          </a:xfrm>
          <a:prstGeom prst="rect">
            <a:avLst/>
          </a:prstGeom>
          <a:solidFill>
            <a:srgbClr val="9FC9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IS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4E392D4-BC11-7FC5-E81D-FC4367C13082}"/>
              </a:ext>
            </a:extLst>
          </p:cNvPr>
          <p:cNvSpPr/>
          <p:nvPr/>
        </p:nvSpPr>
        <p:spPr>
          <a:xfrm>
            <a:off x="1421473" y="2716508"/>
            <a:ext cx="665567" cy="1737291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IS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FEAF77A-22A7-5293-7000-82D0E23F69D2}"/>
              </a:ext>
            </a:extLst>
          </p:cNvPr>
          <p:cNvSpPr/>
          <p:nvPr/>
        </p:nvSpPr>
        <p:spPr>
          <a:xfrm>
            <a:off x="1419679" y="4670803"/>
            <a:ext cx="665567" cy="765999"/>
          </a:xfrm>
          <a:prstGeom prst="rect">
            <a:avLst/>
          </a:prstGeom>
          <a:solidFill>
            <a:srgbClr val="FF8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IS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CE17D97-B13B-9663-6E4E-50D98D31F250}"/>
              </a:ext>
            </a:extLst>
          </p:cNvPr>
          <p:cNvSpPr/>
          <p:nvPr/>
        </p:nvSpPr>
        <p:spPr>
          <a:xfrm>
            <a:off x="1404179" y="5690026"/>
            <a:ext cx="665567" cy="765999"/>
          </a:xfrm>
          <a:prstGeom prst="rect">
            <a:avLst/>
          </a:prstGeom>
          <a:solidFill>
            <a:srgbClr val="FF8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IS</a:t>
            </a:r>
          </a:p>
        </p:txBody>
      </p: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E9547007-4B85-8943-CCEC-E196A79273FE}"/>
              </a:ext>
            </a:extLst>
          </p:cNvPr>
          <p:cNvCxnSpPr/>
          <p:nvPr/>
        </p:nvCxnSpPr>
        <p:spPr>
          <a:xfrm>
            <a:off x="6885122" y="4620434"/>
            <a:ext cx="29239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39705E3-12AA-4278-8806-D9EE6DB712E4}"/>
              </a:ext>
            </a:extLst>
          </p:cNvPr>
          <p:cNvGrpSpPr/>
          <p:nvPr/>
        </p:nvGrpSpPr>
        <p:grpSpPr>
          <a:xfrm>
            <a:off x="7851180" y="2642116"/>
            <a:ext cx="1082314" cy="813652"/>
            <a:chOff x="10533174" y="1614644"/>
            <a:chExt cx="1486956" cy="901700"/>
          </a:xfrm>
        </p:grpSpPr>
        <p:pic>
          <p:nvPicPr>
            <p:cNvPr id="45" name="Obrázek 44" descr="Obsah obrázku okno&#10;&#10;Popis byl vytvořen automaticky">
              <a:extLst>
                <a:ext uri="{FF2B5EF4-FFF2-40B4-BE49-F238E27FC236}">
                  <a16:creationId xmlns:a16="http://schemas.microsoft.com/office/drawing/2014/main" id="{87DA2320-ADEA-ADE9-7724-B90B738FB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130" y="1614644"/>
              <a:ext cx="1016000" cy="901700"/>
            </a:xfrm>
            <a:prstGeom prst="rect">
              <a:avLst/>
            </a:prstGeom>
          </p:spPr>
        </p:pic>
        <p:cxnSp>
          <p:nvCxnSpPr>
            <p:cNvPr id="46" name="Přímá spojovací šipka 45">
              <a:extLst>
                <a:ext uri="{FF2B5EF4-FFF2-40B4-BE49-F238E27FC236}">
                  <a16:creationId xmlns:a16="http://schemas.microsoft.com/office/drawing/2014/main" id="{1C5EAC7B-9253-494B-0996-DD1D6C98DD18}"/>
                </a:ext>
              </a:extLst>
            </p:cNvPr>
            <p:cNvCxnSpPr>
              <a:cxnSpLocks/>
            </p:cNvCxnSpPr>
            <p:nvPr/>
          </p:nvCxnSpPr>
          <p:spPr>
            <a:xfrm>
              <a:off x="10533174" y="1978383"/>
              <a:ext cx="689737" cy="627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119500B3-E2A5-8FC5-B026-3020447F4B53}"/>
              </a:ext>
            </a:extLst>
          </p:cNvPr>
          <p:cNvGrpSpPr/>
          <p:nvPr/>
        </p:nvGrpSpPr>
        <p:grpSpPr>
          <a:xfrm>
            <a:off x="7851180" y="4699927"/>
            <a:ext cx="1082314" cy="813652"/>
            <a:chOff x="10533174" y="1614644"/>
            <a:chExt cx="1486956" cy="901700"/>
          </a:xfrm>
        </p:grpSpPr>
        <p:pic>
          <p:nvPicPr>
            <p:cNvPr id="43" name="Obrázek 42" descr="Obsah obrázku okno&#10;&#10;Popis byl vytvořen automaticky">
              <a:extLst>
                <a:ext uri="{FF2B5EF4-FFF2-40B4-BE49-F238E27FC236}">
                  <a16:creationId xmlns:a16="http://schemas.microsoft.com/office/drawing/2014/main" id="{1AF285E4-0979-91E8-DE13-113B3D327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130" y="1614644"/>
              <a:ext cx="1016000" cy="901700"/>
            </a:xfrm>
            <a:prstGeom prst="rect">
              <a:avLst/>
            </a:prstGeom>
          </p:spPr>
        </p:pic>
        <p:cxnSp>
          <p:nvCxnSpPr>
            <p:cNvPr id="44" name="Přímá spojovací šipka 43">
              <a:extLst>
                <a:ext uri="{FF2B5EF4-FFF2-40B4-BE49-F238E27FC236}">
                  <a16:creationId xmlns:a16="http://schemas.microsoft.com/office/drawing/2014/main" id="{C81CF861-3A1D-8D15-9476-A2A17E77EDC0}"/>
                </a:ext>
              </a:extLst>
            </p:cNvPr>
            <p:cNvCxnSpPr>
              <a:cxnSpLocks/>
            </p:cNvCxnSpPr>
            <p:nvPr/>
          </p:nvCxnSpPr>
          <p:spPr>
            <a:xfrm>
              <a:off x="10533174" y="1978383"/>
              <a:ext cx="689737" cy="627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F3B9F1B2-3039-E676-A095-BF88930D16F7}"/>
              </a:ext>
            </a:extLst>
          </p:cNvPr>
          <p:cNvGrpSpPr/>
          <p:nvPr/>
        </p:nvGrpSpPr>
        <p:grpSpPr>
          <a:xfrm>
            <a:off x="7851180" y="3671022"/>
            <a:ext cx="1082314" cy="813652"/>
            <a:chOff x="10533174" y="1614644"/>
            <a:chExt cx="1486956" cy="901700"/>
          </a:xfrm>
        </p:grpSpPr>
        <p:pic>
          <p:nvPicPr>
            <p:cNvPr id="41" name="Obrázek 40" descr="Obsah obrázku okno&#10;&#10;Popis byl vytvořen automaticky">
              <a:extLst>
                <a:ext uri="{FF2B5EF4-FFF2-40B4-BE49-F238E27FC236}">
                  <a16:creationId xmlns:a16="http://schemas.microsoft.com/office/drawing/2014/main" id="{89F3AF87-4A31-771C-A970-2B0432C9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130" y="1614644"/>
              <a:ext cx="1016000" cy="901700"/>
            </a:xfrm>
            <a:prstGeom prst="rect">
              <a:avLst/>
            </a:prstGeom>
          </p:spPr>
        </p:pic>
        <p:cxnSp>
          <p:nvCxnSpPr>
            <p:cNvPr id="42" name="Přímá spojovací šipka 41">
              <a:extLst>
                <a:ext uri="{FF2B5EF4-FFF2-40B4-BE49-F238E27FC236}">
                  <a16:creationId xmlns:a16="http://schemas.microsoft.com/office/drawing/2014/main" id="{110D8554-9E52-E421-FEB7-967810E1C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533174" y="1978383"/>
              <a:ext cx="689737" cy="627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EAB4801F-6A5F-BAEB-4028-F4C0182C8E1F}"/>
              </a:ext>
            </a:extLst>
          </p:cNvPr>
          <p:cNvGrpSpPr/>
          <p:nvPr/>
        </p:nvGrpSpPr>
        <p:grpSpPr>
          <a:xfrm>
            <a:off x="7851180" y="5728834"/>
            <a:ext cx="1082314" cy="813652"/>
            <a:chOff x="10533174" y="1614644"/>
            <a:chExt cx="1486956" cy="901700"/>
          </a:xfrm>
        </p:grpSpPr>
        <p:pic>
          <p:nvPicPr>
            <p:cNvPr id="39" name="Obrázek 38" descr="Obsah obrázku okno&#10;&#10;Popis byl vytvořen automaticky">
              <a:extLst>
                <a:ext uri="{FF2B5EF4-FFF2-40B4-BE49-F238E27FC236}">
                  <a16:creationId xmlns:a16="http://schemas.microsoft.com/office/drawing/2014/main" id="{3B44827F-5469-D338-1D0F-A0C7F4CC1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130" y="1614644"/>
              <a:ext cx="1016000" cy="901700"/>
            </a:xfrm>
            <a:prstGeom prst="rect">
              <a:avLst/>
            </a:prstGeom>
          </p:spPr>
        </p:pic>
        <p:cxnSp>
          <p:nvCxnSpPr>
            <p:cNvPr id="40" name="Přímá spojovací šipka 39">
              <a:extLst>
                <a:ext uri="{FF2B5EF4-FFF2-40B4-BE49-F238E27FC236}">
                  <a16:creationId xmlns:a16="http://schemas.microsoft.com/office/drawing/2014/main" id="{1126A992-ACC4-F9A2-29EF-D39F06800C85}"/>
                </a:ext>
              </a:extLst>
            </p:cNvPr>
            <p:cNvCxnSpPr>
              <a:cxnSpLocks/>
            </p:cNvCxnSpPr>
            <p:nvPr/>
          </p:nvCxnSpPr>
          <p:spPr>
            <a:xfrm>
              <a:off x="10533174" y="1978383"/>
              <a:ext cx="689737" cy="627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0D8D56C0-99A5-F4A1-AF84-B150C529A81A}"/>
              </a:ext>
            </a:extLst>
          </p:cNvPr>
          <p:cNvGrpSpPr/>
          <p:nvPr/>
        </p:nvGrpSpPr>
        <p:grpSpPr>
          <a:xfrm>
            <a:off x="280916" y="2849819"/>
            <a:ext cx="1136734" cy="813652"/>
            <a:chOff x="11004130" y="1614644"/>
            <a:chExt cx="1561721" cy="901700"/>
          </a:xfrm>
        </p:grpSpPr>
        <p:pic>
          <p:nvPicPr>
            <p:cNvPr id="37" name="Obrázek 36" descr="Obsah obrázku okno&#10;&#10;Popis byl vytvořen automaticky">
              <a:extLst>
                <a:ext uri="{FF2B5EF4-FFF2-40B4-BE49-F238E27FC236}">
                  <a16:creationId xmlns:a16="http://schemas.microsoft.com/office/drawing/2014/main" id="{394A2E05-CB70-F146-E95F-E0BC73269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130" y="1614644"/>
              <a:ext cx="1016000" cy="901700"/>
            </a:xfrm>
            <a:prstGeom prst="rect">
              <a:avLst/>
            </a:prstGeom>
          </p:spPr>
        </p:pic>
        <p:cxnSp>
          <p:nvCxnSpPr>
            <p:cNvPr id="38" name="Přímá spojovací šipka 37">
              <a:extLst>
                <a:ext uri="{FF2B5EF4-FFF2-40B4-BE49-F238E27FC236}">
                  <a16:creationId xmlns:a16="http://schemas.microsoft.com/office/drawing/2014/main" id="{B8437465-F6C1-AD2B-ED8D-BB839FFDAC20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114" y="1978383"/>
              <a:ext cx="689737" cy="627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A3050E4A-2C70-6788-4895-C786525E921D}"/>
              </a:ext>
            </a:extLst>
          </p:cNvPr>
          <p:cNvGrpSpPr/>
          <p:nvPr/>
        </p:nvGrpSpPr>
        <p:grpSpPr>
          <a:xfrm>
            <a:off x="280916" y="3597051"/>
            <a:ext cx="1136734" cy="813652"/>
            <a:chOff x="11004130" y="1614644"/>
            <a:chExt cx="1561721" cy="901700"/>
          </a:xfrm>
        </p:grpSpPr>
        <p:pic>
          <p:nvPicPr>
            <p:cNvPr id="35" name="Obrázek 34" descr="Obsah obrázku okno&#10;&#10;Popis byl vytvořen automaticky">
              <a:extLst>
                <a:ext uri="{FF2B5EF4-FFF2-40B4-BE49-F238E27FC236}">
                  <a16:creationId xmlns:a16="http://schemas.microsoft.com/office/drawing/2014/main" id="{ADCF2DE9-AFF3-1240-697C-F427AB48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130" y="1614644"/>
              <a:ext cx="1016000" cy="901700"/>
            </a:xfrm>
            <a:prstGeom prst="rect">
              <a:avLst/>
            </a:prstGeom>
          </p:spPr>
        </p:pic>
        <p:cxnSp>
          <p:nvCxnSpPr>
            <p:cNvPr id="36" name="Přímá spojovací šipka 35">
              <a:extLst>
                <a:ext uri="{FF2B5EF4-FFF2-40B4-BE49-F238E27FC236}">
                  <a16:creationId xmlns:a16="http://schemas.microsoft.com/office/drawing/2014/main" id="{77FD1D0E-4D10-60BB-3718-F3993646CEC2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114" y="1978383"/>
              <a:ext cx="689737" cy="627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E6A543FA-0C2D-FB57-D061-CA3F169E2CB1}"/>
              </a:ext>
            </a:extLst>
          </p:cNvPr>
          <p:cNvGrpSpPr/>
          <p:nvPr/>
        </p:nvGrpSpPr>
        <p:grpSpPr>
          <a:xfrm>
            <a:off x="280916" y="4732699"/>
            <a:ext cx="1136734" cy="813652"/>
            <a:chOff x="11004130" y="1614644"/>
            <a:chExt cx="1561721" cy="901700"/>
          </a:xfrm>
        </p:grpSpPr>
        <p:pic>
          <p:nvPicPr>
            <p:cNvPr id="33" name="Obrázek 32" descr="Obsah obrázku okno&#10;&#10;Popis byl vytvořen automaticky">
              <a:extLst>
                <a:ext uri="{FF2B5EF4-FFF2-40B4-BE49-F238E27FC236}">
                  <a16:creationId xmlns:a16="http://schemas.microsoft.com/office/drawing/2014/main" id="{21A4C4AC-BC99-1716-B89F-F4C02464B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130" y="1614644"/>
              <a:ext cx="1016000" cy="901700"/>
            </a:xfrm>
            <a:prstGeom prst="rect">
              <a:avLst/>
            </a:prstGeom>
          </p:spPr>
        </p:pic>
        <p:cxnSp>
          <p:nvCxnSpPr>
            <p:cNvPr id="34" name="Přímá spojovací šipka 33">
              <a:extLst>
                <a:ext uri="{FF2B5EF4-FFF2-40B4-BE49-F238E27FC236}">
                  <a16:creationId xmlns:a16="http://schemas.microsoft.com/office/drawing/2014/main" id="{8076C2D9-CD44-3494-FAAF-C0504A3A23CE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114" y="1978383"/>
              <a:ext cx="689737" cy="627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D1538919-DC22-C331-DA33-57FA0F97D701}"/>
              </a:ext>
            </a:extLst>
          </p:cNvPr>
          <p:cNvGrpSpPr/>
          <p:nvPr/>
        </p:nvGrpSpPr>
        <p:grpSpPr>
          <a:xfrm>
            <a:off x="280916" y="5741281"/>
            <a:ext cx="1136734" cy="813652"/>
            <a:chOff x="11004130" y="1614644"/>
            <a:chExt cx="1561721" cy="901700"/>
          </a:xfrm>
        </p:grpSpPr>
        <p:pic>
          <p:nvPicPr>
            <p:cNvPr id="31" name="Obrázek 30" descr="Obsah obrázku okno&#10;&#10;Popis byl vytvořen automaticky">
              <a:extLst>
                <a:ext uri="{FF2B5EF4-FFF2-40B4-BE49-F238E27FC236}">
                  <a16:creationId xmlns:a16="http://schemas.microsoft.com/office/drawing/2014/main" id="{5D1B0421-D831-E336-70FD-7AF60DD5D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130" y="1614644"/>
              <a:ext cx="1016000" cy="901700"/>
            </a:xfrm>
            <a:prstGeom prst="rect">
              <a:avLst/>
            </a:prstGeom>
          </p:spPr>
        </p:pic>
        <p:cxnSp>
          <p:nvCxnSpPr>
            <p:cNvPr id="32" name="Přímá spojovací šipka 31">
              <a:extLst>
                <a:ext uri="{FF2B5EF4-FFF2-40B4-BE49-F238E27FC236}">
                  <a16:creationId xmlns:a16="http://schemas.microsoft.com/office/drawing/2014/main" id="{28AE1E9B-AB4D-E772-EB68-44436431E66C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114" y="1978383"/>
              <a:ext cx="689737" cy="627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Přímá spojovací šipka 27">
            <a:extLst>
              <a:ext uri="{FF2B5EF4-FFF2-40B4-BE49-F238E27FC236}">
                <a16:creationId xmlns:a16="http://schemas.microsoft.com/office/drawing/2014/main" id="{8A878CFC-1CE8-FE10-1AFF-63D82D45A7FB}"/>
              </a:ext>
            </a:extLst>
          </p:cNvPr>
          <p:cNvCxnSpPr>
            <a:cxnSpLocks/>
          </p:cNvCxnSpPr>
          <p:nvPr/>
        </p:nvCxnSpPr>
        <p:spPr>
          <a:xfrm>
            <a:off x="2069745" y="3570526"/>
            <a:ext cx="7533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926A4DCF-F5F1-4A15-6B39-D8885A68855B}"/>
              </a:ext>
            </a:extLst>
          </p:cNvPr>
          <p:cNvCxnSpPr>
            <a:cxnSpLocks/>
          </p:cNvCxnSpPr>
          <p:nvPr/>
        </p:nvCxnSpPr>
        <p:spPr>
          <a:xfrm>
            <a:off x="2085245" y="5060920"/>
            <a:ext cx="7533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>
            <a:extLst>
              <a:ext uri="{FF2B5EF4-FFF2-40B4-BE49-F238E27FC236}">
                <a16:creationId xmlns:a16="http://schemas.microsoft.com/office/drawing/2014/main" id="{1CCD7C9F-523B-15A7-0DDA-5CB07B37E79A}"/>
              </a:ext>
            </a:extLst>
          </p:cNvPr>
          <p:cNvCxnSpPr>
            <a:cxnSpLocks/>
          </p:cNvCxnSpPr>
          <p:nvPr/>
        </p:nvCxnSpPr>
        <p:spPr>
          <a:xfrm>
            <a:off x="2080375" y="6069502"/>
            <a:ext cx="7533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716488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NTK_CARDS_prezentace_4_3_CZE" id="{8A7FF347-08A6-2E4E-89EE-242ECA2D1E86}" vid="{52F30E03-3057-2843-965A-CDA5A25C9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Vlastní návrh</Template>
  <TotalTime>896</TotalTime>
  <Words>788</Words>
  <Application>Microsoft Macintosh PowerPoint</Application>
  <PresentationFormat>Předvádění na obrazovce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Vlastní návrh</vt:lpstr>
      <vt:lpstr>Platforma nové generace pro VaVaI</vt:lpstr>
      <vt:lpstr>Projekt CARDS - východiska</vt:lpstr>
      <vt:lpstr>Projekt CARDS - aktivity</vt:lpstr>
      <vt:lpstr>Aktuální zájem institucí o zapojení do PNG</vt:lpstr>
      <vt:lpstr>Cíle a plánované přínosy PNG</vt:lpstr>
      <vt:lpstr>Krátce o architektuře PNG</vt:lpstr>
      <vt:lpstr>Datová integrace: P + E + D + data</vt:lpstr>
      <vt:lpstr>Datová integrace: P + E + D + data</vt:lpstr>
      <vt:lpstr>Integrace aplikací: API, výměnné formáty a protokoly </vt:lpstr>
      <vt:lpstr>Katalog služeb</vt:lpstr>
      <vt:lpstr>Katalog služeb</vt:lpstr>
      <vt:lpstr>Katalog služeb</vt:lpstr>
      <vt:lpstr>Benefity PNG pro pracovníky VaVaI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 2 CARDS</dc:title>
  <dc:creator>Microsoft Office User</dc:creator>
  <cp:lastModifiedBy>Jan Pokorný</cp:lastModifiedBy>
  <cp:revision>154</cp:revision>
  <dcterms:created xsi:type="dcterms:W3CDTF">2023-04-13T10:21:39Z</dcterms:created>
  <dcterms:modified xsi:type="dcterms:W3CDTF">2023-05-17T06:32:34Z</dcterms:modified>
</cp:coreProperties>
</file>